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160000" cy="5715000"/>
  <p:notesSz cx="6858000" cy="9144000"/>
  <p:embeddedFontLst>
    <p:embeddedFont>
      <p:font typeface="Myriad Pro" panose="020B0503030403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76" userDrawn="1">
          <p15:clr>
            <a:srgbClr val="A4A3A4"/>
          </p15:clr>
        </p15:guide>
        <p15:guide id="3" pos="6224" userDrawn="1">
          <p15:clr>
            <a:srgbClr val="A4A3A4"/>
          </p15:clr>
        </p15:guide>
        <p15:guide id="6" pos="177" userDrawn="1">
          <p15:clr>
            <a:srgbClr val="A4A3A4"/>
          </p15:clr>
        </p15:guide>
        <p15:guide id="7" orient="horz" pos="3123" userDrawn="1">
          <p15:clr>
            <a:srgbClr val="A4A3A4"/>
          </p15:clr>
        </p15:guide>
        <p15:guide id="11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74D"/>
    <a:srgbClr val="00AAAD"/>
    <a:srgbClr val="004071"/>
    <a:srgbClr val="FFEBF7"/>
    <a:srgbClr val="2E001C"/>
    <a:srgbClr val="400023"/>
    <a:srgbClr val="2E307C"/>
    <a:srgbClr val="BEDCA0"/>
    <a:srgbClr val="EBF5F0"/>
    <a:srgbClr val="76D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355" autoAdjust="0"/>
  </p:normalViewPr>
  <p:slideViewPr>
    <p:cSldViewPr snapToObjects="1" showGuides="1">
      <p:cViewPr varScale="1">
        <p:scale>
          <a:sx n="127" d="100"/>
          <a:sy n="127" d="100"/>
        </p:scale>
        <p:origin x="720" y="126"/>
      </p:cViewPr>
      <p:guideLst>
        <p:guide pos="176"/>
        <p:guide pos="6224"/>
        <p:guide pos="177"/>
        <p:guide orient="horz" pos="3123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84" d="100"/>
          <a:sy n="84" d="100"/>
        </p:scale>
        <p:origin x="276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2-4548-BBD5-B6237B673C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52-4548-BBD5-B6237B673C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52-4548-BBD5-B6237B673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055104"/>
        <c:axId val="14787712"/>
      </c:barChart>
      <c:catAx>
        <c:axId val="13905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787712"/>
        <c:crosses val="autoZero"/>
        <c:auto val="1"/>
        <c:lblAlgn val="ctr"/>
        <c:lblOffset val="100"/>
        <c:noMultiLvlLbl val="0"/>
      </c:catAx>
      <c:valAx>
        <c:axId val="1478771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9055104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B6-4DD1-862E-7F76FA8F307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B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B6-4DD1-862E-7F76FA8F307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C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B6-4DD1-862E-7F76FA8F3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101248"/>
        <c:axId val="132102784"/>
      </c:lineChart>
      <c:catAx>
        <c:axId val="13210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aseline="0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132102784"/>
        <c:crosses val="autoZero"/>
        <c:auto val="1"/>
        <c:lblAlgn val="ctr"/>
        <c:lblOffset val="100"/>
        <c:noMultiLvlLbl val="0"/>
      </c:catAx>
      <c:valAx>
        <c:axId val="13210278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baseline="0">
                <a:solidFill>
                  <a:schemeClr val="bg1"/>
                </a:solidFill>
                <a:latin typeface="+mn-lt"/>
              </a:defRPr>
            </a:pPr>
            <a:endParaRPr lang="ru-RU"/>
          </a:p>
        </c:txPr>
        <c:crossAx val="132101248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overlay val="0"/>
      <c:txPr>
        <a:bodyPr/>
        <a:lstStyle/>
        <a:p>
          <a:pPr>
            <a:defRPr baseline="0">
              <a:solidFill>
                <a:schemeClr val="bg1"/>
              </a:solidFill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DE0C6-E80C-45FF-A26C-47876B13D1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C388AC4-5195-5832-34D2-63BA330890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раз слайда 7">
            <a:extLst>
              <a:ext uri="{FF2B5EF4-FFF2-40B4-BE49-F238E27FC236}">
                <a16:creationId xmlns:a16="http://schemas.microsoft.com/office/drawing/2014/main" id="{748176F1-1E06-4F0F-8173-DFCC98938B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03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0269FB5-8E72-40DB-A730-704E035F36F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345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66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0269FB5-8E72-40DB-A730-704E035F36F1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18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9720" y="2532039"/>
            <a:ext cx="7396591" cy="108531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45791" dir="87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/>
          <a:lstStyle>
            <a:lvl1pPr marL="0" indent="0" algn="ctr">
              <a:buSzTx/>
              <a:buFontTx/>
              <a:buNone/>
              <a:defRPr lang="en-US" sz="2800" b="0" i="0" kern="1200" noProof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/>
              <a:t>Образец подзаголовка</a:t>
            </a:r>
            <a:endParaRPr lang="en-US" noProof="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559720" y="913284"/>
            <a:ext cx="7396591" cy="1407920"/>
          </a:xfrm>
          <a:noFill/>
        </p:spPr>
        <p:txBody>
          <a:bodyPr anchor="ctr" anchorCtr="0">
            <a:normAutofit/>
          </a:bodyPr>
          <a:lstStyle>
            <a:lvl1pPr>
              <a:defRPr sz="3800" b="1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77" y="750945"/>
            <a:ext cx="2261519" cy="31949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607C94-DF84-7C1E-DD65-373036574465}"/>
              </a:ext>
            </a:extLst>
          </p:cNvPr>
          <p:cNvSpPr txBox="1"/>
          <p:nvPr userDrawn="1"/>
        </p:nvSpPr>
        <p:spPr bwMode="auto">
          <a:xfrm>
            <a:off x="111448" y="4545449"/>
            <a:ext cx="367240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200" b="1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«ЭНДОВАСКУЛЯРНАЯ ХИРУРГИЯ </a:t>
            </a:r>
            <a:br>
              <a:rPr lang="ru-RU" sz="1200" b="1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1200" b="1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ПРИ ВЕНОЗНОЙ ПАТОЛОГИИ», </a:t>
            </a:r>
            <a:endParaRPr lang="en-US" sz="1200" b="1" dirty="0">
              <a:solidFill>
                <a:schemeClr val="tx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200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посвященная 150-летию со дня рождения академика А.В. Вишневского, </a:t>
            </a:r>
            <a:endParaRPr lang="en-US" sz="1200" dirty="0">
              <a:solidFill>
                <a:schemeClr val="tx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endParaRPr lang="en-US" sz="1200" dirty="0">
              <a:solidFill>
                <a:schemeClr val="accent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chemeClr val="bg2"/>
              </a:buClr>
              <a:buSzTx/>
            </a:pPr>
            <a:r>
              <a:rPr lang="ru-RU" sz="10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23 - 24 сентября 2024 г., Махачкала, Республика Дагестан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B6E8020-EEFA-E319-EB10-1765BED9BA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955"/>
          <a:stretch/>
        </p:blipFill>
        <p:spPr>
          <a:xfrm>
            <a:off x="5080000" y="2959685"/>
            <a:ext cx="5080000" cy="275531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8066F1A-9E72-39B9-80B5-758763A3BDD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72" y="342658"/>
            <a:ext cx="1424164" cy="50083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DA96654-1344-321E-85F1-5D40A1F80E2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45" y="333055"/>
            <a:ext cx="520037" cy="52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04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95" y="907522"/>
            <a:ext cx="9602611" cy="4398251"/>
          </a:xfrm>
          <a:prstGeom prst="rect">
            <a:avLst/>
          </a:prstGeom>
        </p:spPr>
        <p:txBody>
          <a:bodyPr/>
          <a:lstStyle>
            <a:lvl1pPr marL="253986" indent="-253986">
              <a:buFont typeface="Arial" panose="020B0604020202020204" pitchFamily="34" charset="0"/>
              <a:buChar char="•"/>
              <a:defRPr lang="ru-RU" dirty="0"/>
            </a:lvl1pPr>
            <a:lvl2pPr marL="761961" indent="-253986">
              <a:buFont typeface="Arial" panose="020B0604020202020204" pitchFamily="34" charset="0"/>
              <a:buChar char="•"/>
              <a:defRPr lang="ru-RU" dirty="0"/>
            </a:lvl2pPr>
            <a:lvl3pPr marL="1269936" indent="-253986">
              <a:buFont typeface="Arial" panose="020B0604020202020204" pitchFamily="34" charset="0"/>
              <a:buChar char="•"/>
              <a:defRPr lang="ru-RU" dirty="0"/>
            </a:lvl3pPr>
            <a:lvl4pPr marL="1777911" indent="-253986">
              <a:buFont typeface="Arial" panose="020B0604020202020204" pitchFamily="34" charset="0"/>
              <a:buChar char="•"/>
              <a:defRPr lang="ru-RU" dirty="0"/>
            </a:lvl4pPr>
            <a:lvl5pPr marL="2285885" indent="-253986">
              <a:buFont typeface="Arial" panose="020B0604020202020204" pitchFamily="34" charset="0"/>
              <a:buChar char="•"/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13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5" userDrawn="1">
          <p15:clr>
            <a:srgbClr val="FBAE40"/>
          </p15:clr>
        </p15:guide>
        <p15:guide id="2" orient="horz" pos="12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698" y="907521"/>
            <a:ext cx="4737806" cy="4326243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3" y="907520"/>
            <a:ext cx="4737806" cy="43262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4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698" y="936628"/>
            <a:ext cx="4719286" cy="48947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778" b="1" cap="all" baseline="0">
                <a:solidFill>
                  <a:schemeClr val="tx1"/>
                </a:solidFill>
                <a:latin typeface="+mj-lt"/>
              </a:defRPr>
            </a:lvl1pPr>
            <a:lvl2pPr marL="507975" indent="0">
              <a:buNone/>
              <a:defRPr sz="2222" b="1"/>
            </a:lvl2pPr>
            <a:lvl3pPr marL="1015950" indent="0">
              <a:buNone/>
              <a:defRPr sz="2000" b="1"/>
            </a:lvl3pPr>
            <a:lvl4pPr marL="1523924" indent="0">
              <a:buNone/>
              <a:defRPr sz="1778" b="1"/>
            </a:lvl4pPr>
            <a:lvl5pPr marL="2031899" indent="0">
              <a:buNone/>
              <a:defRPr sz="1778" b="1"/>
            </a:lvl5pPr>
            <a:lvl6pPr marL="2539873" indent="0">
              <a:buNone/>
              <a:defRPr sz="1778" b="1"/>
            </a:lvl6pPr>
            <a:lvl7pPr marL="3047848" indent="0">
              <a:buNone/>
              <a:defRPr sz="1778" b="1"/>
            </a:lvl7pPr>
            <a:lvl8pPr marL="3555822" indent="0">
              <a:buNone/>
              <a:defRPr sz="1778" b="1"/>
            </a:lvl8pPr>
            <a:lvl9pPr marL="4063797" indent="0">
              <a:buNone/>
              <a:defRPr sz="1778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698" y="1561356"/>
            <a:ext cx="4719286" cy="3744416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4" y="936628"/>
            <a:ext cx="4737806" cy="48947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778" b="1" cap="all" baseline="0">
                <a:solidFill>
                  <a:schemeClr val="tx1"/>
                </a:solidFill>
                <a:latin typeface="+mj-lt"/>
              </a:defRPr>
            </a:lvl1pPr>
            <a:lvl2pPr marL="507975" indent="0">
              <a:buNone/>
              <a:defRPr sz="2222" b="1"/>
            </a:lvl2pPr>
            <a:lvl3pPr marL="1015950" indent="0">
              <a:buNone/>
              <a:defRPr sz="2000" b="1"/>
            </a:lvl3pPr>
            <a:lvl4pPr marL="1523924" indent="0">
              <a:buNone/>
              <a:defRPr sz="1778" b="1"/>
            </a:lvl4pPr>
            <a:lvl5pPr marL="2031899" indent="0">
              <a:buNone/>
              <a:defRPr sz="1778" b="1"/>
            </a:lvl5pPr>
            <a:lvl6pPr marL="2539873" indent="0">
              <a:buNone/>
              <a:defRPr sz="1778" b="1"/>
            </a:lvl6pPr>
            <a:lvl7pPr marL="3047848" indent="0">
              <a:buNone/>
              <a:defRPr sz="1778" b="1"/>
            </a:lvl7pPr>
            <a:lvl8pPr marL="3555822" indent="0">
              <a:buNone/>
              <a:defRPr sz="1778" b="1"/>
            </a:lvl8pPr>
            <a:lvl9pPr marL="4063797" indent="0">
              <a:buNone/>
              <a:defRPr sz="1778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4" y="1561356"/>
            <a:ext cx="4737806" cy="37444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5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2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53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3673"/>
            <a:ext cx="10160000" cy="540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en-US" sz="3889" dirty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936627"/>
            <a:ext cx="5561982" cy="4369145"/>
          </a:xfrm>
          <a:prstGeom prst="rect">
            <a:avLst/>
          </a:prstGeom>
        </p:spPr>
        <p:txBody>
          <a:bodyPr/>
          <a:lstStyle>
            <a:lvl1pPr>
              <a:defRPr lang="ru-RU" dirty="0"/>
            </a:lvl1pPr>
            <a:lvl2pPr>
              <a:defRPr lang="ru-RU" dirty="0"/>
            </a:lvl2pPr>
            <a:lvl3pPr>
              <a:defRPr lang="ru-RU" dirty="0"/>
            </a:lvl3pPr>
            <a:lvl4pPr>
              <a:defRPr lang="ru-RU" dirty="0"/>
            </a:lvl4pPr>
            <a:lvl5pPr>
              <a:defRPr lang="en-US" dirty="0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694" y="936626"/>
            <a:ext cx="3930449" cy="4369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dirty="0"/>
            </a:lvl1pPr>
            <a:lvl2pPr marL="507975" indent="0">
              <a:buNone/>
              <a:defRPr sz="1556"/>
            </a:lvl2pPr>
            <a:lvl3pPr marL="1015950" indent="0">
              <a:buNone/>
              <a:defRPr sz="1333"/>
            </a:lvl3pPr>
            <a:lvl4pPr marL="1523924" indent="0">
              <a:buNone/>
              <a:defRPr sz="1111"/>
            </a:lvl4pPr>
            <a:lvl5pPr marL="2031899" indent="0">
              <a:buNone/>
              <a:defRPr sz="1111"/>
            </a:lvl5pPr>
            <a:lvl6pPr marL="2539873" indent="0">
              <a:buNone/>
              <a:defRPr sz="1111"/>
            </a:lvl6pPr>
            <a:lvl7pPr marL="3047848" indent="0">
              <a:buNone/>
              <a:defRPr sz="1111"/>
            </a:lvl7pPr>
            <a:lvl8pPr marL="3555822" indent="0">
              <a:buNone/>
              <a:defRPr sz="1111"/>
            </a:lvl8pPr>
            <a:lvl9pPr marL="4063797" indent="0">
              <a:buNone/>
              <a:defRPr sz="111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19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8695" y="3868964"/>
            <a:ext cx="9602611" cy="348495"/>
          </a:xfrm>
          <a:prstGeom prst="rect">
            <a:avLst/>
          </a:prstGeom>
        </p:spPr>
        <p:txBody>
          <a:bodyPr anchor="b"/>
          <a:lstStyle>
            <a:lvl1pPr>
              <a:defRPr sz="2222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8695" y="156104"/>
            <a:ext cx="9602611" cy="371285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56"/>
            </a:lvl1pPr>
            <a:lvl2pPr marL="507975" indent="0">
              <a:buNone/>
              <a:defRPr sz="3111"/>
            </a:lvl2pPr>
            <a:lvl3pPr marL="1015950" indent="0">
              <a:buNone/>
              <a:defRPr sz="2667"/>
            </a:lvl3pPr>
            <a:lvl4pPr marL="1523924" indent="0">
              <a:buNone/>
              <a:defRPr sz="2222"/>
            </a:lvl4pPr>
            <a:lvl5pPr marL="2031899" indent="0">
              <a:buNone/>
              <a:defRPr sz="2222"/>
            </a:lvl5pPr>
            <a:lvl6pPr marL="2539873" indent="0">
              <a:buNone/>
              <a:defRPr sz="2222"/>
            </a:lvl6pPr>
            <a:lvl7pPr marL="3047848" indent="0">
              <a:buNone/>
              <a:defRPr sz="2222"/>
            </a:lvl7pPr>
            <a:lvl8pPr marL="3555822" indent="0">
              <a:buNone/>
              <a:defRPr sz="2222"/>
            </a:lvl8pPr>
            <a:lvl9pPr marL="4063797" indent="0">
              <a:buNone/>
              <a:defRPr sz="2222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695" y="4369668"/>
            <a:ext cx="9602611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ru-RU" dirty="0"/>
            </a:lvl1pPr>
            <a:lvl2pPr marL="507975" indent="0">
              <a:buNone/>
              <a:defRPr sz="1556"/>
            </a:lvl2pPr>
            <a:lvl3pPr marL="1015950" indent="0">
              <a:buNone/>
              <a:defRPr sz="1333"/>
            </a:lvl3pPr>
            <a:lvl4pPr marL="1523924" indent="0">
              <a:buNone/>
              <a:defRPr sz="1111"/>
            </a:lvl4pPr>
            <a:lvl5pPr marL="2031899" indent="0">
              <a:buNone/>
              <a:defRPr sz="1111"/>
            </a:lvl5pPr>
            <a:lvl6pPr marL="2539873" indent="0">
              <a:buNone/>
              <a:defRPr sz="1111"/>
            </a:lvl6pPr>
            <a:lvl7pPr marL="3047848" indent="0">
              <a:buNone/>
              <a:defRPr sz="1111"/>
            </a:lvl7pPr>
            <a:lvl8pPr marL="3555822" indent="0">
              <a:buNone/>
              <a:defRPr sz="1111"/>
            </a:lvl8pPr>
            <a:lvl9pPr marL="4063797" indent="0">
              <a:buNone/>
              <a:defRPr sz="111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4040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85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93673"/>
            <a:ext cx="10160000" cy="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dirty="0"/>
              <a:t>ОБРАЗЕЦ ЗАГОЛОВКА</a:t>
            </a:r>
            <a:endParaRPr lang="en-US" alt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8695" y="907520"/>
            <a:ext cx="9602611" cy="4470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  <a:endParaRPr lang="en-US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A885EB-D402-B3A7-855A-FCC7EC25902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40" y="4556255"/>
            <a:ext cx="831528" cy="117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927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ctr" defTabSz="1015950" rtl="0" eaLnBrk="1" latinLnBrk="0" hangingPunct="1">
        <a:lnSpc>
          <a:spcPct val="90000"/>
        </a:lnSpc>
        <a:spcBef>
          <a:spcPct val="0"/>
        </a:spcBef>
        <a:buNone/>
        <a:defRPr sz="3889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17483" indent="-317483" algn="l" defTabSz="1015950" rtl="0" eaLnBrk="1" latinLnBrk="0" hangingPunct="1">
        <a:lnSpc>
          <a:spcPct val="90000"/>
        </a:lnSpc>
        <a:spcBef>
          <a:spcPts val="1111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825458" indent="-317483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778" kern="1200">
          <a:solidFill>
            <a:schemeClr val="bg1"/>
          </a:solidFill>
          <a:latin typeface="+mn-lt"/>
          <a:ea typeface="+mn-ea"/>
          <a:cs typeface="+mn-cs"/>
        </a:defRPr>
      </a:lvl2pPr>
      <a:lvl3pPr marL="1333433" indent="-317483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556" kern="1200">
          <a:solidFill>
            <a:schemeClr val="bg1"/>
          </a:solidFill>
          <a:latin typeface="+mn-lt"/>
          <a:ea typeface="+mn-ea"/>
          <a:cs typeface="+mn-cs"/>
        </a:defRPr>
      </a:lvl3pPr>
      <a:lvl4pPr marL="1714415" indent="-190490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333" kern="1200">
          <a:solidFill>
            <a:schemeClr val="bg1"/>
          </a:solidFill>
          <a:latin typeface="+mn-lt"/>
          <a:ea typeface="+mn-ea"/>
          <a:cs typeface="+mn-cs"/>
        </a:defRPr>
      </a:lvl4pPr>
      <a:lvl5pPr marL="2222389" indent="-190490" algn="l" defTabSz="1015950" rtl="0" eaLnBrk="1" latinLnBrk="0" hangingPunct="1">
        <a:lnSpc>
          <a:spcPct val="90000"/>
        </a:lnSpc>
        <a:spcBef>
          <a:spcPts val="556"/>
        </a:spcBef>
        <a:buClr>
          <a:schemeClr val="accent2"/>
        </a:buClr>
        <a:buFont typeface="Arial" panose="020B0604020202020204" pitchFamily="34" charset="0"/>
        <a:buChar char="•"/>
        <a:defRPr sz="1333" kern="1200">
          <a:solidFill>
            <a:schemeClr val="bg1"/>
          </a:solidFill>
          <a:latin typeface="+mn-lt"/>
          <a:ea typeface="+mn-ea"/>
          <a:cs typeface="+mn-cs"/>
        </a:defRPr>
      </a:lvl5pPr>
      <a:lvl6pPr marL="2793860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835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10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783" indent="-253986" algn="l" defTabSz="101595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75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50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24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899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873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848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822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797" algn="l" defTabSz="101595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1" pos="176" userDrawn="1">
          <p15:clr>
            <a:srgbClr val="F26B43"/>
          </p15:clr>
        </p15:guide>
        <p15:guide id="12" pos="6224" userDrawn="1">
          <p15:clr>
            <a:srgbClr val="F26B43"/>
          </p15:clr>
        </p15:guide>
        <p15:guide id="13" orient="horz" pos="1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/>
              <a:t>SUBTITLE</a:t>
            </a:r>
            <a:r>
              <a:rPr lang="ru-RU" b="0" dirty="0"/>
              <a:t> </a:t>
            </a:r>
            <a:br>
              <a:rPr lang="en-US" b="0" dirty="0"/>
            </a:br>
            <a:r>
              <a:rPr lang="en-US" b="0" dirty="0"/>
              <a:t>Myriad Pro</a:t>
            </a:r>
            <a:r>
              <a:rPr lang="ru-RU" b="0" dirty="0"/>
              <a:t> </a:t>
            </a:r>
            <a:r>
              <a:rPr lang="en-US" b="0" dirty="0"/>
              <a:t>2</a:t>
            </a:r>
            <a:r>
              <a:rPr lang="ru-RU" b="0" dirty="0"/>
              <a:t>8</a:t>
            </a:r>
            <a:r>
              <a:rPr lang="en-US" b="0" dirty="0"/>
              <a:t> </a:t>
            </a:r>
            <a:r>
              <a:rPr lang="en-US" b="0" dirty="0" err="1"/>
              <a:t>pt</a:t>
            </a:r>
            <a:endParaRPr lang="ru-RU" b="0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TOPIC</a:t>
            </a:r>
            <a:r>
              <a:rPr lang="ru-RU" dirty="0"/>
              <a:t> </a:t>
            </a:r>
            <a:r>
              <a:rPr lang="en-US" dirty="0"/>
              <a:t>Myriad Pro Bold</a:t>
            </a:r>
            <a:br>
              <a:rPr lang="en-US" dirty="0"/>
            </a:br>
            <a:r>
              <a:rPr lang="en-US" dirty="0"/>
              <a:t>3</a:t>
            </a:r>
            <a:r>
              <a:rPr lang="ru-RU" dirty="0"/>
              <a:t>8</a:t>
            </a:r>
            <a:r>
              <a:rPr lang="en-US" dirty="0"/>
              <a:t> PT</a:t>
            </a:r>
          </a:p>
        </p:txBody>
      </p:sp>
    </p:spTree>
    <p:extLst>
      <p:ext uri="{BB962C8B-B14F-4D97-AF65-F5344CB8AC3E}">
        <p14:creationId xmlns:p14="http://schemas.microsoft.com/office/powerpoint/2010/main" val="24102598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hidden">
          <a:xfrm>
            <a:off x="232940" y="5291"/>
            <a:ext cx="9616724" cy="558270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1C1C1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222" dirty="0">
              <a:latin typeface="Arial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SAMPLE LINE CHART</a:t>
            </a:r>
            <a:endParaRPr lang="en-US" alt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81006400"/>
              </p:ext>
            </p:extLst>
          </p:nvPr>
        </p:nvGraphicFramePr>
        <p:xfrm>
          <a:off x="1603125" y="1369236"/>
          <a:ext cx="8401707" cy="411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252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PHOTOS &amp; BULLETED TEXT</a:t>
            </a:r>
            <a:endParaRPr lang="en-US" altLang="ru-RU" dirty="0"/>
          </a:p>
        </p:txBody>
      </p:sp>
      <p:pic>
        <p:nvPicPr>
          <p:cNvPr id="6" name="Picture 60" descr="Pictur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96" y="945754"/>
            <a:ext cx="4427361" cy="209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DES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3926" y="937287"/>
            <a:ext cx="2032001" cy="217840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983656" y="3498455"/>
            <a:ext cx="2722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33926" y="3498455"/>
            <a:ext cx="203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  <a:p>
            <a:pPr>
              <a:lnSpc>
                <a:spcPct val="150000"/>
              </a:lnSpc>
              <a:buClr>
                <a:schemeClr val="bg2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17318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93673"/>
            <a:ext cx="10160000" cy="540000"/>
          </a:xfrm>
        </p:spPr>
        <p:txBody>
          <a:bodyPr>
            <a:normAutofit fontScale="90000"/>
          </a:bodyPr>
          <a:lstStyle/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278695" y="907522"/>
            <a:ext cx="9602611" cy="4398251"/>
          </a:xfrm>
        </p:spPr>
        <p:txBody>
          <a:bodyPr/>
          <a:lstStyle/>
          <a:p>
            <a:r>
              <a:rPr lang="en-US" dirty="0"/>
              <a:t>Text on the slide.</a:t>
            </a:r>
          </a:p>
          <a:p>
            <a:endParaRPr lang="en-US" dirty="0"/>
          </a:p>
          <a:p>
            <a:r>
              <a:rPr lang="en-US" dirty="0"/>
              <a:t>TITLE</a:t>
            </a:r>
          </a:p>
          <a:p>
            <a:r>
              <a:rPr lang="en-US" dirty="0"/>
              <a:t>Grant/Research Support</a:t>
            </a:r>
          </a:p>
          <a:p>
            <a:pPr lvl="1"/>
            <a:r>
              <a:rPr lang="en-US" dirty="0"/>
              <a:t>Consulting Fees/Honoraria</a:t>
            </a:r>
          </a:p>
          <a:p>
            <a:pPr lvl="2"/>
            <a:r>
              <a:rPr lang="en-US" dirty="0"/>
              <a:t>Major Stock Shareholder/Equity</a:t>
            </a:r>
          </a:p>
          <a:p>
            <a:pPr lvl="3"/>
            <a:r>
              <a:rPr lang="en-US" dirty="0"/>
              <a:t>Royalty Income</a:t>
            </a:r>
          </a:p>
          <a:p>
            <a:pPr lvl="4"/>
            <a:r>
              <a:rPr lang="en-US" dirty="0"/>
              <a:t>Ownership/Founder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3452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DISCLOSURE STATEMENT OF FINANCIAL INTEREST</a:t>
            </a:r>
            <a:endParaRPr lang="ru-RU" sz="30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78695" y="907523"/>
            <a:ext cx="9602611" cy="603658"/>
          </a:xfrm>
        </p:spPr>
        <p:txBody>
          <a:bodyPr/>
          <a:lstStyle/>
          <a:p>
            <a:r>
              <a:rPr lang="en-US" dirty="0"/>
              <a:t>Within the past 12 months, I or my spouse/partner have had a financial interest/arrangement or affiliation with the organization(s) listed below.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911648" y="4057633"/>
            <a:ext cx="7969651" cy="1467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One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Two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Three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Four</a:t>
            </a:r>
            <a:endParaRPr lang="ru-RU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endParaRPr lang="en-US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Five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Six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Seven</a:t>
            </a:r>
            <a:endParaRPr lang="ru-RU" sz="1778" kern="0" dirty="0">
              <a:solidFill>
                <a:schemeClr val="bg1"/>
              </a:solidFill>
              <a:latin typeface="+mn-lt"/>
            </a:endParaRP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Company Eight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8683" y="3488633"/>
            <a:ext cx="9602609" cy="519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78" b="1" dirty="0">
                <a:solidFill>
                  <a:schemeClr val="accent1"/>
                </a:solidFill>
                <a:latin typeface="+mj-lt"/>
              </a:rPr>
              <a:t>COMPANY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78686" y="2093520"/>
            <a:ext cx="9602609" cy="134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Grant/Research Support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Consulting Fees/Honoraria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Major Stock Shareholder/Equity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Royalty Income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Ownership/Founder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Intellectual Property Rights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sz="1778" kern="0" dirty="0">
                <a:solidFill>
                  <a:schemeClr val="bg1"/>
                </a:solidFill>
                <a:latin typeface="+mn-lt"/>
              </a:rPr>
              <a:t>Other Financial Benefit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278692" y="1560358"/>
            <a:ext cx="9602611" cy="48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110000"/>
              <a:buChar char="•"/>
              <a:defRPr sz="20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rgbClr val="486478"/>
              </a:buClr>
              <a:buSzPct val="70000"/>
              <a:buFont typeface="Wingdings 2" pitchFamily="18" charset="2"/>
              <a:buChar char="¡"/>
              <a:defRPr sz="18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1143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•"/>
              <a:defRPr sz="16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–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1400" b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778" b="1" dirty="0">
                <a:solidFill>
                  <a:schemeClr val="accent1"/>
                </a:solidFill>
              </a:rPr>
              <a:t>AFFILIATION/FINANCIAL RELATIONSHIP</a:t>
            </a:r>
            <a:endParaRPr lang="ru-RU" sz="2778" b="1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DISCLOSURE STATEMENT OF FINANCIAL INTEREST</a:t>
            </a:r>
            <a:endParaRPr lang="ru-RU" sz="30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78695" y="912813"/>
            <a:ext cx="9602611" cy="43929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I, (insert name) DO NOT have a financial interest/arrangement or affiliation with one or more organizations that could be perceived as a real or apparent conflict of interest in the context of the subject of this presentation.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9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hidden">
          <a:xfrm>
            <a:off x="278695" y="926029"/>
            <a:ext cx="9602611" cy="2435527"/>
          </a:xfrm>
          <a:prstGeom prst="rect">
            <a:avLst/>
          </a:prstGeom>
          <a:solidFill>
            <a:schemeClr val="tx2">
              <a:alpha val="0"/>
            </a:schemeClr>
          </a:solidFill>
          <a:ln w="31750" algn="ctr">
            <a:solidFill>
              <a:schemeClr val="accent1">
                <a:lumMod val="20000"/>
                <a:lumOff val="8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222" dirty="0">
              <a:latin typeface="Arial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TEXT SLIDE – TITLES</a:t>
            </a:r>
            <a:endParaRPr lang="en-US" altLang="ru-RU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8695" y="985292"/>
            <a:ext cx="9602611" cy="4320481"/>
          </a:xfrm>
        </p:spPr>
        <p:txBody>
          <a:bodyPr/>
          <a:lstStyle/>
          <a:p>
            <a:r>
              <a:rPr lang="en-US" alt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Green</a:t>
            </a:r>
            <a:r>
              <a:rPr lang="en-US" altLang="ru-RU" dirty="0"/>
              <a:t> text can be used as a highlight color</a:t>
            </a:r>
          </a:p>
          <a:p>
            <a:pPr lvl="1"/>
            <a:r>
              <a:rPr lang="en-US" altLang="ru-RU" dirty="0"/>
              <a:t>No text shadows on any text</a:t>
            </a:r>
          </a:p>
          <a:p>
            <a:r>
              <a:rPr lang="en-US" altLang="ru-RU" i="1" dirty="0"/>
              <a:t>Italics</a:t>
            </a:r>
            <a:r>
              <a:rPr lang="en-US" altLang="ru-RU" dirty="0"/>
              <a:t> are better to emphasize words rather than underline</a:t>
            </a:r>
          </a:p>
          <a:p>
            <a:r>
              <a:rPr lang="en-US" altLang="ru-RU" dirty="0"/>
              <a:t>Line spacing should be 1 Line with 0.3 before each paragraph</a:t>
            </a:r>
          </a:p>
          <a:p>
            <a:r>
              <a:rPr lang="en-US" altLang="ru-RU" dirty="0"/>
              <a:t>Set the slide transition to wipe right</a:t>
            </a:r>
          </a:p>
          <a:p>
            <a:r>
              <a:rPr lang="en-US" altLang="ru-RU" dirty="0"/>
              <a:t>Remove unnecessary animations</a:t>
            </a:r>
          </a:p>
        </p:txBody>
      </p:sp>
    </p:spTree>
    <p:extLst>
      <p:ext uri="{BB962C8B-B14F-4D97-AF65-F5344CB8AC3E}">
        <p14:creationId xmlns:p14="http://schemas.microsoft.com/office/powerpoint/2010/main" val="391832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COLOR PALETTE</a:t>
            </a:r>
            <a:endParaRPr lang="en-US" altLang="ru-RU" dirty="0"/>
          </a:p>
        </p:txBody>
      </p:sp>
      <p:sp>
        <p:nvSpPr>
          <p:cNvPr id="5" name="Rectangle 7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ru-RU" dirty="0"/>
              <a:t>Use these colors to format all elements in the file including charts, graphic elements and tables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AB3862-5927-0DFB-E2A3-3C1AB72CC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" b="556"/>
          <a:stretch/>
        </p:blipFill>
        <p:spPr>
          <a:xfrm>
            <a:off x="2987188" y="1521619"/>
            <a:ext cx="3634858" cy="35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3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CHARTS SLIDE</a:t>
            </a:r>
            <a:endParaRPr lang="en-US" alt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78695" y="907523"/>
            <a:ext cx="9602611" cy="36580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71237929"/>
              </p:ext>
            </p:extLst>
          </p:nvPr>
        </p:nvGraphicFramePr>
        <p:xfrm>
          <a:off x="1551608" y="1437339"/>
          <a:ext cx="8461990" cy="410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838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TABLE SLIDE</a:t>
            </a:r>
            <a:endParaRPr lang="en-US" altLang="ru-RU" dirty="0"/>
          </a:p>
        </p:txBody>
      </p:sp>
      <p:sp>
        <p:nvSpPr>
          <p:cNvPr id="8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ru-RU" dirty="0"/>
              <a:t>Subtitle text 20 pt.</a:t>
            </a:r>
            <a:endParaRPr lang="ru-RU" dirty="0"/>
          </a:p>
        </p:txBody>
      </p:sp>
      <p:graphicFrame>
        <p:nvGraphicFramePr>
          <p:cNvPr id="6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338502"/>
              </p:ext>
            </p:extLst>
          </p:nvPr>
        </p:nvGraphicFramePr>
        <p:xfrm>
          <a:off x="278696" y="1577358"/>
          <a:ext cx="9602613" cy="3892908"/>
        </p:xfrm>
        <a:graphic>
          <a:graphicData uri="http://schemas.openxmlformats.org/drawingml/2006/table">
            <a:tbl>
              <a:tblPr/>
              <a:tblGrid>
                <a:gridCol w="4013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000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endParaRPr lang="ru-RU" altLang="ru-RU" sz="1800" b="0" i="0" baseline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DCA </a:t>
                      </a:r>
                      <a:b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 = 381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Stent </a:t>
                      </a:r>
                      <a:b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n = 372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P Value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Late loss (mm)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25.0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13.0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0.28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Binary restenosis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26.7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22.1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0.24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- Optimal DCA (%)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16.2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22.1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0.39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27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- TVR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25.0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23.0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21.0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000"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12-Month TVF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(death, MI, TVR) (%)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23.9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21.5</a:t>
                      </a:r>
                    </a:p>
                  </a:txBody>
                  <a:tcPr marL="101600" marR="101600" marT="50809" marB="50809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110000"/>
                        <a:defRPr sz="2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30000"/>
                        </a:spcBef>
                        <a:buClr>
                          <a:schemeClr val="tx2"/>
                        </a:buClr>
                        <a:buSzPct val="70000"/>
                        <a:buFont typeface="Wingdings 2" panose="05020102010507070707" pitchFamily="18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3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3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lang="en-US" altLang="ru-RU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0.48</a:t>
                      </a:r>
                    </a:p>
                  </a:txBody>
                  <a:tcPr marL="101600" marR="101600" marT="50809" marB="5080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4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/>
              <a:t>SAMPLE ORG CHART</a:t>
            </a:r>
            <a:endParaRPr lang="pt-BR" altLang="ru-RU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hidden">
          <a:xfrm flipV="1">
            <a:off x="278695" y="1002466"/>
            <a:ext cx="4487333" cy="3348470"/>
          </a:xfrm>
          <a:prstGeom prst="rect">
            <a:avLst/>
          </a:prstGeom>
          <a:solidFill>
            <a:schemeClr val="tx1"/>
          </a:solidFill>
          <a:ln w="1905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altLang="ru-RU" sz="3333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78695" y="1166957"/>
            <a:ext cx="4478514" cy="41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333" b="1" dirty="0">
                <a:solidFill>
                  <a:schemeClr val="bg2"/>
                </a:solidFill>
                <a:latin typeface="+mj-lt"/>
              </a:rPr>
              <a:t>DESIGN</a:t>
            </a:r>
            <a:endParaRPr lang="pt-BR" altLang="ru-RU" sz="3333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78696" y="1719964"/>
            <a:ext cx="4478514" cy="263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 lnSpcReduction="10000"/>
          </a:bodyPr>
          <a:lstStyle>
            <a:lvl1pPr marL="284163" indent="-284163"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>
                <a:solidFill>
                  <a:schemeClr val="tx1"/>
                </a:solidFill>
                <a:latin typeface="Plumb" pitchFamily="50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>
                <a:solidFill>
                  <a:schemeClr val="tx1"/>
                </a:solidFill>
                <a:latin typeface="Plumb" pitchFamily="50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Plumb" pitchFamily="50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>
                <a:solidFill>
                  <a:schemeClr val="tx1"/>
                </a:solidFill>
                <a:latin typeface="Plumb" pitchFamily="50" charset="0"/>
              </a:defRPr>
            </a:lvl4pPr>
            <a:lvl5pPr marL="2687638" indent="-457200">
              <a:spcBef>
                <a:spcPct val="30000"/>
              </a:spcBef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5pPr>
            <a:lvl6pPr marL="31448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6pPr>
            <a:lvl7pPr marL="36020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7pPr>
            <a:lvl8pPr marL="40592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8pPr>
            <a:lvl9pPr marL="4516438" indent="-4572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Plumb" pitchFamily="50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DESIGN: Prospective, non-randomized, single-arm, multi-center clinical evaluation of the AXXESSTM Plus Bifurcated Coronary Stent System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endParaRPr lang="en-US" altLang="ru-RU" sz="1667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OBJECTIVE: To evaluate the acute and long-term safety, tolerability and performance of the AXXESS Plus stent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endParaRPr lang="en-US" altLang="ru-RU" sz="1667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defRPr/>
            </a:pP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PRINCIPAL INVESTIGATOR      Eberhard Grube, MD</a:t>
            </a:r>
            <a:r>
              <a:rPr lang="ru-RU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Helios Heart </a:t>
            </a:r>
            <a:r>
              <a:rPr lang="en-US" altLang="ru-RU" sz="1667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Center,Egburg</a:t>
            </a:r>
            <a:r>
              <a:rPr lang="en-US" altLang="ru-RU" sz="1667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Germany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095877" y="995913"/>
            <a:ext cx="4785431" cy="510517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139 patients enrolled between July and December 2004 in 13 clinical sites in Europe, South America and New Zealand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7408193" y="1506430"/>
            <a:ext cx="1" cy="81718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7408194" y="2019787"/>
            <a:ext cx="69687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8105071" y="1870325"/>
            <a:ext cx="1776236" cy="27193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167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 patients not stented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5104696" y="2329244"/>
            <a:ext cx="4776611" cy="29745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136 patients with AXXESS conical stent implanted</a:t>
            </a: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313086" y="2628247"/>
            <a:ext cx="0" cy="2404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6127751" y="2868659"/>
            <a:ext cx="268816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H="1">
            <a:off x="8815918" y="2868662"/>
            <a:ext cx="0" cy="955959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>
            <a:off x="6127750" y="2868661"/>
            <a:ext cx="10584" cy="1871486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7762876" y="3841447"/>
            <a:ext cx="2118431" cy="707694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Angiographic follow-up at 6 months in 92.6% (N=126)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4926542" y="3483843"/>
            <a:ext cx="2402418" cy="502573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Clinical follow-up at 6 months in 99.3% (N=135)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5076472" y="4759173"/>
            <a:ext cx="2196042" cy="502573"/>
          </a:xfrm>
          <a:prstGeom prst="rect">
            <a:avLst/>
          </a:prstGeom>
          <a:solidFill>
            <a:schemeClr val="tx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tx2"/>
              </a:buClr>
              <a:buSzPct val="110000"/>
              <a:buChar char="•"/>
              <a:defRPr sz="3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2"/>
              </a:buClr>
              <a:buSzPct val="70000"/>
              <a:buFont typeface="Wingdings 2" panose="05020102010507070707" pitchFamily="18" charset="2"/>
              <a:buChar char="¡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333" b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Clinical follow-up at 12 months in 96.3% (N=131)</a:t>
            </a:r>
          </a:p>
        </p:txBody>
      </p:sp>
    </p:spTree>
    <p:extLst>
      <p:ext uri="{BB962C8B-B14F-4D97-AF65-F5344CB8AC3E}">
        <p14:creationId xmlns:p14="http://schemas.microsoft.com/office/powerpoint/2010/main" val="28557487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Color">
  <a:themeElements>
    <a:clrScheme name="Theme-Color">
      <a:dk1>
        <a:srgbClr val="FF0000"/>
      </a:dk1>
      <a:lt1>
        <a:srgbClr val="FFFFFF"/>
      </a:lt1>
      <a:dk2>
        <a:srgbClr val="000000"/>
      </a:dk2>
      <a:lt2>
        <a:srgbClr val="FFFFFF"/>
      </a:lt2>
      <a:accent1>
        <a:srgbClr val="009A4D"/>
      </a:accent1>
      <a:accent2>
        <a:srgbClr val="232176"/>
      </a:accent2>
      <a:accent3>
        <a:srgbClr val="FF0000"/>
      </a:accent3>
      <a:accent4>
        <a:srgbClr val="009A4D"/>
      </a:accent4>
      <a:accent5>
        <a:srgbClr val="232176"/>
      </a:accent5>
      <a:accent6>
        <a:srgbClr val="FF0000"/>
      </a:accent6>
      <a:hlink>
        <a:srgbClr val="BF9000"/>
      </a:hlink>
      <a:folHlink>
        <a:srgbClr val="7F6000"/>
      </a:folHlink>
    </a:clrScheme>
    <a:fontScheme name="Другая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spcBef>
            <a:spcPct val="0"/>
          </a:spcBef>
          <a:buClr>
            <a:schemeClr val="bg2"/>
          </a:buClr>
          <a:buSzTx/>
          <a:defRPr sz="1500" dirty="0">
            <a:solidFill>
              <a:schemeClr val="bg1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>
    <a:extraClrScheme>
      <a:clrScheme name="Theme-Color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9A4D"/>
        </a:accent1>
        <a:accent2>
          <a:srgbClr val="232176"/>
        </a:accent2>
        <a:accent3>
          <a:srgbClr val="FF0000"/>
        </a:accent3>
        <a:accent4>
          <a:srgbClr val="009A4D"/>
        </a:accent4>
        <a:accent5>
          <a:srgbClr val="232176"/>
        </a:accent5>
        <a:accent6>
          <a:srgbClr val="FF0000"/>
        </a:accent6>
        <a:hlink>
          <a:srgbClr val="BF9000"/>
        </a:hlink>
        <a:folHlink>
          <a:srgbClr val="7F6000"/>
        </a:folHlink>
      </a:clrScheme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Theme-01">
      <a:dk1>
        <a:srgbClr val="034EA2"/>
      </a:dk1>
      <a:lt1>
        <a:srgbClr val="FFFFFF"/>
      </a:lt1>
      <a:dk2>
        <a:srgbClr val="000000"/>
      </a:dk2>
      <a:lt2>
        <a:srgbClr val="FFFFFF"/>
      </a:lt2>
      <a:accent1>
        <a:srgbClr val="2C327B"/>
      </a:accent1>
      <a:accent2>
        <a:srgbClr val="7178CD"/>
      </a:accent2>
      <a:accent3>
        <a:srgbClr val="006934"/>
      </a:accent3>
      <a:accent4>
        <a:srgbClr val="B5FFD9"/>
      </a:accent4>
      <a:accent5>
        <a:srgbClr val="DD1820"/>
      </a:accent5>
      <a:accent6>
        <a:srgbClr val="F39195"/>
      </a:accent6>
      <a:hlink>
        <a:srgbClr val="3391FB"/>
      </a:hlink>
      <a:folHlink>
        <a:srgbClr val="023A7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458</Words>
  <Application>Microsoft Office PowerPoint</Application>
  <PresentationFormat>Произвольный</PresentationFormat>
  <Paragraphs>94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Myriad Pro</vt:lpstr>
      <vt:lpstr>Theme-Color</vt:lpstr>
      <vt:lpstr>TOPIC Myriad Pro Bold 38 PT</vt:lpstr>
      <vt:lpstr>TITLE</vt:lpstr>
      <vt:lpstr>DISCLOSURE STATEMENT OF FINANCIAL INTEREST</vt:lpstr>
      <vt:lpstr>DISCLOSURE STATEMENT OF FINANCIAL INTEREST</vt:lpstr>
      <vt:lpstr>TEXT SLIDE – TITLES</vt:lpstr>
      <vt:lpstr>COLOR PALETTE</vt:lpstr>
      <vt:lpstr>CHARTS SLIDE</vt:lpstr>
      <vt:lpstr>TABLE SLIDE</vt:lpstr>
      <vt:lpstr>SAMPLE ORG CHART</vt:lpstr>
      <vt:lpstr>SAMPLE LINE CHART</vt:lpstr>
      <vt:lpstr>PHOTOS &amp; BULLETED 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Пономарёв</dc:creator>
  <cp:lastModifiedBy>правда Волжская</cp:lastModifiedBy>
  <cp:revision>172</cp:revision>
  <dcterms:created xsi:type="dcterms:W3CDTF">2018-04-02T14:44:39Z</dcterms:created>
  <dcterms:modified xsi:type="dcterms:W3CDTF">2024-07-16T11:31:10Z</dcterms:modified>
</cp:coreProperties>
</file>